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88" r:id="rId5"/>
    <p:sldId id="282" r:id="rId6"/>
    <p:sldId id="283" r:id="rId7"/>
    <p:sldId id="284" r:id="rId8"/>
    <p:sldId id="285" r:id="rId9"/>
    <p:sldId id="286" r:id="rId10"/>
    <p:sldId id="287" r:id="rId11"/>
    <p:sldId id="274" r:id="rId12"/>
    <p:sldId id="275" r:id="rId13"/>
    <p:sldId id="28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65"/>
    <p:restoredTop sz="80543"/>
  </p:normalViewPr>
  <p:slideViewPr>
    <p:cSldViewPr snapToGrid="0" snapToObjects="1">
      <p:cViewPr varScale="1">
        <p:scale>
          <a:sx n="74" d="100"/>
          <a:sy n="74" d="100"/>
        </p:scale>
        <p:origin x="18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jp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C237B-0ACE-B944-B013-72C2FDD80ED9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7BFB10-A281-FB45-8507-A3C7CF75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349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enetic_recombination" TargetMode="External"/><Relationship Id="rId4" Type="http://schemas.openxmlformats.org/officeDocument/2006/relationships/hyperlink" Target="https://en.wikipedia.org/wiki/Natural_selection" TargetMode="External"/><Relationship Id="rId5" Type="http://schemas.openxmlformats.org/officeDocument/2006/relationships/hyperlink" Target="https://en.wikipedia.org/wiki/Gene_flow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Picture 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BFB10-A281-FB45-8507-A3C7CF758E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0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Describe</a:t>
            </a:r>
            <a:r>
              <a:rPr lang="en-US" baseline="0" dirty="0" smtClean="0"/>
              <a:t> aviaries</a:t>
            </a:r>
            <a:endParaRPr lang="en-US" dirty="0" smtClean="0"/>
          </a:p>
          <a:p>
            <a:r>
              <a:rPr lang="en-US" dirty="0" smtClean="0"/>
              <a:t>2: wild capture, SE Asia, 1969</a:t>
            </a:r>
          </a:p>
          <a:p>
            <a:r>
              <a:rPr lang="en-US" dirty="0" smtClean="0"/>
              <a:t>3: wild capture, SE Asia, 1969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BFB10-A281-FB45-8507-A3C7CF758E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97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BFB10-A281-FB45-8507-A3C7CF758E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48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Coalescent theory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model of how gene variants sampled from a population may have originated from a common ancestor. 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simplest case, coalescent theory assumes no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Genetic recombination"/>
              </a:rPr>
              <a:t>recombination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no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Natural selection"/>
              </a:rPr>
              <a:t>natural selection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no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Gene flow"/>
              </a:rPr>
              <a:t>gene flow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 population structure, meaning that each variant is equally likely to have been passed from one generation to the next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 to most recent common ancestor </a:t>
            </a:r>
          </a:p>
          <a:p>
            <a:pPr lvl="1"/>
            <a:r>
              <a:rPr lang="en-US" dirty="0" smtClean="0"/>
              <a:t>Rate of coalescent events is inversely proportional to effective population size (</a:t>
            </a:r>
            <a:r>
              <a:rPr lang="en-US" i="1" dirty="0" smtClean="0"/>
              <a:t>N</a:t>
            </a:r>
            <a:r>
              <a:rPr lang="en-US" i="1" baseline="-25000" dirty="0" smtClean="0"/>
              <a:t>e</a:t>
            </a:r>
            <a:r>
              <a:rPr lang="en-US" dirty="0" smtClean="0"/>
              <a:t>), PSMC identifies periods of </a:t>
            </a:r>
            <a:r>
              <a:rPr lang="en-US" i="1" dirty="0" smtClean="0"/>
              <a:t>N</a:t>
            </a:r>
            <a:r>
              <a:rPr lang="en-US" i="1" baseline="-25000" dirty="0" smtClean="0"/>
              <a:t>e</a:t>
            </a:r>
            <a:r>
              <a:rPr lang="en-US" dirty="0" smtClean="0"/>
              <a:t> change. </a:t>
            </a:r>
          </a:p>
          <a:p>
            <a:pPr lvl="1"/>
            <a:r>
              <a:rPr lang="en-US" dirty="0" smtClean="0"/>
              <a:t>For example, when many loci coalesce at the same time, it is a sign of small </a:t>
            </a:r>
            <a:r>
              <a:rPr lang="en-US" i="1" dirty="0" smtClean="0"/>
              <a:t>N</a:t>
            </a:r>
            <a:r>
              <a:rPr lang="en-US" i="1" baseline="-25000" dirty="0" smtClean="0"/>
              <a:t>e</a:t>
            </a:r>
            <a:r>
              <a:rPr lang="en-US" dirty="0" smtClean="0"/>
              <a:t> at that time.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BFB10-A281-FB45-8507-A3C7CF758E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59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Supernova software package </a:t>
            </a:r>
            <a:r>
              <a:rPr lang="en-US" dirty="0" err="1" smtClean="0"/>
              <a:t>inc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FASTQ format is a text-based format for storing both a nucleotide sequence and its corresponding quality score) ludes two processing pipelines:</a:t>
            </a:r>
          </a:p>
          <a:p>
            <a:endParaRPr lang="en-US" dirty="0" smtClean="0"/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Demultiplex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 combining multiple unrelated analog or digital signal streams into one signal over a single shared medium,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BFB10-A281-FB45-8507-A3C7CF758E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89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PSMC analysis, we needed to map reads to a reference genome.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BFB10-A281-FB45-8507-A3C7CF758E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64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Sequence Alignment/Map (SAM) format for alignment of nucleotide sequences to reference sequence.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Binary Alignment Map (BAM) is the comprehensive raw data of genome sequencing.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BFB10-A281-FB45-8507-A3C7CF758E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549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molecularecologist.com/wp-content/uploads/2016/05/hdy20169f1.jp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0218" y="3589374"/>
            <a:ext cx="12418142" cy="164630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White-winged Wood Duck </a:t>
            </a: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sz="3600" dirty="0" smtClean="0">
                <a:solidFill>
                  <a:schemeClr val="tx1"/>
                </a:solidFill>
              </a:rPr>
              <a:t>Genome </a:t>
            </a:r>
            <a:r>
              <a:rPr lang="en-US" sz="3600" dirty="0">
                <a:solidFill>
                  <a:schemeClr val="tx1"/>
                </a:solidFill>
              </a:rPr>
              <a:t>Assembly and Pairwise Sequentially Markovian Coalescent (PSMC) </a:t>
            </a:r>
            <a:r>
              <a:rPr lang="en-US" sz="3600" dirty="0" smtClean="0">
                <a:solidFill>
                  <a:schemeClr val="tx1"/>
                </a:solidFill>
              </a:rPr>
              <a:t>Evaluation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614424" y="5627274"/>
            <a:ext cx="8094132" cy="1096899"/>
          </a:xfrm>
        </p:spPr>
        <p:txBody>
          <a:bodyPr>
            <a:noAutofit/>
          </a:bodyPr>
          <a:lstStyle/>
          <a:p>
            <a:r>
              <a:rPr lang="en-US" sz="1600" dirty="0" smtClean="0"/>
              <a:t>Dustin Foote, IDPBS Student</a:t>
            </a:r>
          </a:p>
          <a:p>
            <a:r>
              <a:rPr lang="en-US" sz="1600" dirty="0" smtClean="0"/>
              <a:t>Dr. Chris </a:t>
            </a:r>
            <a:r>
              <a:rPr lang="en-US" sz="1600" dirty="0" err="1" smtClean="0"/>
              <a:t>Balakrishnan</a:t>
            </a:r>
            <a:endParaRPr lang="en-US" sz="1600" dirty="0" smtClean="0"/>
          </a:p>
          <a:p>
            <a:r>
              <a:rPr lang="en-US" sz="1600" dirty="0" smtClean="0"/>
              <a:t>12.12.17</a:t>
            </a:r>
            <a:endParaRPr lang="en-US" sz="16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57" y="1176986"/>
            <a:ext cx="2789603" cy="1828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1676" y="1175210"/>
            <a:ext cx="2740833" cy="1828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7144" y="1180862"/>
            <a:ext cx="3232295" cy="1828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r="11770" b="14483"/>
          <a:stretch/>
        </p:blipFill>
        <p:spPr>
          <a:xfrm>
            <a:off x="3107139" y="1176987"/>
            <a:ext cx="282887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7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 smtClean="0"/>
              <a:t>PSMC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081" y="1660257"/>
            <a:ext cx="8596668" cy="3880773"/>
          </a:xfrm>
        </p:spPr>
        <p:txBody>
          <a:bodyPr/>
          <a:lstStyle/>
          <a:p>
            <a:r>
              <a:rPr lang="en-US" sz="2000" b="1" dirty="0" smtClean="0"/>
              <a:t>fq2psmcfa</a:t>
            </a:r>
            <a:endParaRPr lang="en-US" sz="2000" b="1" dirty="0"/>
          </a:p>
          <a:p>
            <a:pPr lvl="1"/>
            <a:r>
              <a:rPr lang="en-US" sz="2000" dirty="0"/>
              <a:t>Transforms the consensus sequence into a </a:t>
            </a:r>
            <a:r>
              <a:rPr lang="en-US" sz="2000" dirty="0" err="1"/>
              <a:t>fasta</a:t>
            </a:r>
            <a:r>
              <a:rPr lang="en-US" sz="2000" dirty="0"/>
              <a:t>-like format where the </a:t>
            </a:r>
            <a:r>
              <a:rPr lang="en-US" sz="2000" dirty="0" err="1"/>
              <a:t>i-th</a:t>
            </a:r>
            <a:r>
              <a:rPr lang="en-US" sz="2000" dirty="0"/>
              <a:t> character in the output sequence indicates whether there is at least one heterozygote.</a:t>
            </a:r>
          </a:p>
          <a:p>
            <a:r>
              <a:rPr lang="en-US" sz="2000" b="1" dirty="0" err="1" smtClean="0"/>
              <a:t>psmc</a:t>
            </a:r>
            <a:endParaRPr lang="en-US" sz="2000" b="1" dirty="0"/>
          </a:p>
          <a:p>
            <a:pPr lvl="1"/>
            <a:r>
              <a:rPr lang="en-US" sz="2000" dirty="0"/>
              <a:t>Program </a:t>
            </a:r>
            <a:r>
              <a:rPr lang="en-US" sz="2000" dirty="0" smtClean="0"/>
              <a:t>infers </a:t>
            </a:r>
            <a:r>
              <a:rPr lang="en-US" sz="2000" dirty="0"/>
              <a:t>the population history. </a:t>
            </a:r>
            <a:endParaRPr lang="en-US" sz="2000" dirty="0" smtClean="0"/>
          </a:p>
          <a:p>
            <a:pPr lvl="1"/>
            <a:r>
              <a:rPr lang="en-US" sz="2000" dirty="0" smtClean="0"/>
              <a:t>--</a:t>
            </a:r>
            <a:r>
              <a:rPr lang="en-US" sz="2000" dirty="0"/>
              <a:t>p and -t are manually chosen such that after 20 rounds of iterations, at least ~10 </a:t>
            </a:r>
            <a:r>
              <a:rPr lang="en-US" sz="2000" dirty="0" err="1" smtClean="0"/>
              <a:t>recombinations</a:t>
            </a:r>
            <a:r>
              <a:rPr lang="en-US" sz="2000" dirty="0" smtClean="0"/>
              <a:t> </a:t>
            </a:r>
            <a:r>
              <a:rPr lang="en-US" sz="2000" dirty="0"/>
              <a:t>are inferred to occur in the intervals each parameter spans.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431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Acknowledgments 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038" y="1593030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East Carolina University Biology Department</a:t>
            </a:r>
          </a:p>
          <a:p>
            <a:r>
              <a:rPr lang="en-US" sz="2000" dirty="0" smtClean="0"/>
              <a:t>Dr. Chris </a:t>
            </a:r>
            <a:r>
              <a:rPr lang="en-US" sz="2000" dirty="0" err="1" smtClean="0"/>
              <a:t>Balakrishnan</a:t>
            </a:r>
            <a:endParaRPr lang="en-US" sz="2000" dirty="0" smtClean="0"/>
          </a:p>
          <a:p>
            <a:r>
              <a:rPr lang="en-US" sz="2000" dirty="0" smtClean="0"/>
              <a:t>Dr. Ariane Peralta</a:t>
            </a:r>
          </a:p>
          <a:p>
            <a:r>
              <a:rPr lang="en-US" sz="2000" dirty="0" smtClean="0"/>
              <a:t>Dr. </a:t>
            </a:r>
            <a:r>
              <a:rPr lang="en-US" sz="2000" dirty="0" smtClean="0"/>
              <a:t>Tim </a:t>
            </a:r>
            <a:r>
              <a:rPr lang="en-US" sz="2000" dirty="0" err="1" smtClean="0"/>
              <a:t>Sackton</a:t>
            </a:r>
            <a:endParaRPr lang="en-US" sz="2000" dirty="0" smtClean="0"/>
          </a:p>
          <a:p>
            <a:r>
              <a:rPr lang="en-US" sz="2000" dirty="0" smtClean="0"/>
              <a:t>Dr. </a:t>
            </a:r>
            <a:r>
              <a:rPr lang="en-US" sz="2000" dirty="0" smtClean="0"/>
              <a:t>Mathew </a:t>
            </a:r>
            <a:r>
              <a:rPr lang="en-US" sz="2000" dirty="0" smtClean="0"/>
              <a:t>Ian </a:t>
            </a:r>
            <a:r>
              <a:rPr lang="en-US" sz="2000" dirty="0" err="1" smtClean="0"/>
              <a:t>McKim</a:t>
            </a:r>
            <a:r>
              <a:rPr lang="en-US" sz="2000" dirty="0" smtClean="0"/>
              <a:t> Louder</a:t>
            </a:r>
          </a:p>
          <a:p>
            <a:r>
              <a:rPr lang="en-US" sz="2000" dirty="0" smtClean="0"/>
              <a:t>Dan Newhouse and Lab</a:t>
            </a:r>
          </a:p>
          <a:p>
            <a:r>
              <a:rPr lang="en-US" sz="2000" dirty="0" smtClean="0"/>
              <a:t>Dr. Kim Cook/Akron Zoo</a:t>
            </a:r>
          </a:p>
          <a:p>
            <a:r>
              <a:rPr lang="en-US" sz="2000" dirty="0" smtClean="0"/>
              <a:t>JH Barrow Field Station</a:t>
            </a:r>
          </a:p>
          <a:p>
            <a:r>
              <a:rPr lang="en-US" sz="2000" dirty="0" smtClean="0"/>
              <a:t>Sylvan Heights Bird Park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8494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555" y="-509753"/>
            <a:ext cx="1592900" cy="5192111"/>
          </a:xfrm>
        </p:spPr>
        <p:txBody>
          <a:bodyPr vert="vert270">
            <a:normAutofit/>
            <a:scene3d>
              <a:camera prst="orthographicFront">
                <a:rot lat="0" lon="0" rev="0"/>
              </a:camera>
              <a:lightRig rig="threePt" dir="t"/>
            </a:scene3d>
          </a:bodyPr>
          <a:lstStyle/>
          <a:p>
            <a:r>
              <a:rPr lang="en-US" sz="4800" dirty="0" smtClean="0"/>
              <a:t>Questions?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390" b="7254"/>
          <a:stretch/>
        </p:blipFill>
        <p:spPr>
          <a:xfrm>
            <a:off x="1627325" y="177513"/>
            <a:ext cx="10251057" cy="6459769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063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587" y="914400"/>
            <a:ext cx="8596668" cy="576531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/>
              <a:t>nnnnnnnnnnnnnnnnnnnnnnnnnnnnnnnnnnnnnnnnnnnnnnnnnnnnnnnnnnnn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nnnnnnnnnnnnnnnnnnnnnnnnnnnnnnnnnnnnnnnnnnnnnnnnnnnnnnnnnnnn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nnnnnnnnnnnnnnnnnnnnnnnnnnnnnnnnnnnnnnnnnnnnnnnnnnnnnnnnnnnn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nnnnnnnnnnnnnnnnnnnnnnnnnnnnnnnnnnnnnnnnnnnnnnnnnnnnnnnnnnnn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nnngtgaaacaaggaatacgaggccaccacagagaattttcagctcctggggtcaaacat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catatttagaacatttggaaaggaagttaaagcggaaacaaacaaaaaaataaaccaaaa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aaaaaaaaaaaaaaaaaaaacaaaaannnnnnnnnnnnnnnnnnnnnnnnnnnnnnnnnn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nnnnnnnnnnnnnnnnnnnnnnnnnnnnnnnnnnnnnnnnnnnnnnnnnnnnnnnnnnnn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nnnnnnnnnnnnnnnnnnnnnnnnnnnnnnnccatgactcaggccaccacgtgcactgga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catgttccatcctcacgtatgtctcagcattcctccattcataaaaccaaatcgctagga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tccttcctGTTTACTCTTCAGCCTGAAAGGAAAAACCAAAACTGAAGCTAGATGGAAGAT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AGCCAGAGGGaggagaaagttttcacagactggaggccaatctcatcagctccacgagcc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tggcaagtgcattcctcagtgtcgcctcattnnnnnnnnnnnnnnnnnnnnnnnnnnnnn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nnnnnnnnnnnnnnnnnnnnnnnnnnnnnnnnnnnnnnnnnnnnnnnnnnnnnnnnnnnn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nnnnnnnnnnnnnnnnnnnnnnnnnnnnnnnnnnnnnnnnnnnnnnnnnnnnnnnnnnnn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nnnnnnnnnnnnnnnnnnnnnacggagagagagagggagggagggagagagggagtgann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nnnnnnnnnnnnnnnnnnnnnnnnnnnnnnnnnnnnnnnnnnnnnnnnnnnnnnnnnnnn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98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46085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Background:</a:t>
            </a:r>
            <a:br>
              <a:rPr lang="en-US" sz="4000" dirty="0" smtClean="0"/>
            </a:br>
            <a:r>
              <a:rPr lang="en-US" sz="4000" dirty="0" smtClean="0"/>
              <a:t>White-winged </a:t>
            </a:r>
            <a:r>
              <a:rPr lang="en-US" sz="4000" dirty="0" smtClean="0"/>
              <a:t>Wood Duck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414" y="1826123"/>
            <a:ext cx="6651088" cy="4657821"/>
          </a:xfrm>
        </p:spPr>
        <p:txBody>
          <a:bodyPr>
            <a:normAutofit fontScale="92500"/>
          </a:bodyPr>
          <a:lstStyle/>
          <a:p>
            <a:r>
              <a:rPr lang="en-US" sz="3000" dirty="0" smtClean="0"/>
              <a:t>6</a:t>
            </a:r>
            <a:r>
              <a:rPr lang="en-US" sz="3000" baseline="30000" dirty="0" smtClean="0"/>
              <a:t>th</a:t>
            </a:r>
            <a:r>
              <a:rPr lang="en-US" sz="3000" dirty="0" smtClean="0"/>
              <a:t> most endangered waterfowl</a:t>
            </a:r>
          </a:p>
          <a:p>
            <a:r>
              <a:rPr lang="en-US" sz="3000" dirty="0"/>
              <a:t>Habitat loss primary </a:t>
            </a:r>
            <a:r>
              <a:rPr lang="en-US" sz="3000" dirty="0" smtClean="0"/>
              <a:t>cause</a:t>
            </a:r>
          </a:p>
          <a:p>
            <a:r>
              <a:rPr lang="en-US" sz="3000" dirty="0" smtClean="0"/>
              <a:t>World estimate as low as 375</a:t>
            </a:r>
          </a:p>
          <a:p>
            <a:r>
              <a:rPr lang="en-US" sz="3000" dirty="0" smtClean="0"/>
              <a:t>78 individuals in the United States, descendants from an import in 1974</a:t>
            </a:r>
          </a:p>
          <a:p>
            <a:r>
              <a:rPr lang="en-US" sz="3000" dirty="0" smtClean="0"/>
              <a:t>Sylvan Heights Bird Park (SHBP) owns all of USA population, 14 facilities</a:t>
            </a:r>
          </a:p>
          <a:p>
            <a:r>
              <a:rPr lang="en-US" sz="3000" dirty="0" smtClean="0"/>
              <a:t>Highly susceptible to Avian TB</a:t>
            </a:r>
          </a:p>
          <a:p>
            <a:endParaRPr lang="en-US" sz="3000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911" y="793629"/>
            <a:ext cx="4906274" cy="3502325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2530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White-winged Wood Duck Data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729268"/>
            <a:ext cx="4184035" cy="3880772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Kidney tissue from female WWWD submitted to 10x Genomics with Illumina </a:t>
            </a:r>
            <a:r>
              <a:rPr lang="en-US" sz="2800" dirty="0" err="1" smtClean="0"/>
              <a:t>Highseq</a:t>
            </a:r>
            <a:endParaRPr lang="en-US" sz="2800" dirty="0" smtClean="0"/>
          </a:p>
          <a:p>
            <a:r>
              <a:rPr lang="en-US" sz="2800" dirty="0" smtClean="0"/>
              <a:t>Studbook #510</a:t>
            </a:r>
          </a:p>
          <a:p>
            <a:r>
              <a:rPr lang="en-US" sz="2800" dirty="0" smtClean="0"/>
              <a:t>Died 2/17/12</a:t>
            </a:r>
          </a:p>
          <a:p>
            <a:r>
              <a:rPr lang="en-US" sz="2800" dirty="0" smtClean="0"/>
              <a:t>TB positive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206" y="1431985"/>
            <a:ext cx="7627182" cy="5112523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348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32277" y="316301"/>
            <a:ext cx="9570847" cy="1320800"/>
          </a:xfrm>
        </p:spPr>
        <p:txBody>
          <a:bodyPr>
            <a:normAutofit/>
          </a:bodyPr>
          <a:lstStyle/>
          <a:p>
            <a:r>
              <a:rPr lang="en-US" dirty="0" smtClean="0"/>
              <a:t>Background:</a:t>
            </a:r>
            <a:br>
              <a:rPr lang="en-US" dirty="0" smtClean="0"/>
            </a:br>
            <a:r>
              <a:rPr lang="en-US" dirty="0" smtClean="0"/>
              <a:t>Pairwise </a:t>
            </a:r>
            <a:r>
              <a:rPr lang="en-US" dirty="0"/>
              <a:t>sequentially Markovian C</a:t>
            </a:r>
            <a:r>
              <a:rPr lang="en-US" dirty="0" smtClean="0"/>
              <a:t>oalescent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00333" y="1660256"/>
            <a:ext cx="8833448" cy="3880773"/>
          </a:xfrm>
        </p:spPr>
        <p:txBody>
          <a:bodyPr/>
          <a:lstStyle/>
          <a:p>
            <a:r>
              <a:rPr lang="en-US" sz="2000" dirty="0"/>
              <a:t>U</a:t>
            </a:r>
            <a:r>
              <a:rPr lang="en-US" sz="2000" dirty="0" smtClean="0"/>
              <a:t>ses </a:t>
            </a:r>
            <a:r>
              <a:rPr lang="en-US" sz="2000" dirty="0"/>
              <a:t>information in the complete diploid sequence of a single individual to infer the history of population size changes. </a:t>
            </a:r>
            <a:endParaRPr lang="en-US" sz="2000" dirty="0" smtClean="0"/>
          </a:p>
          <a:p>
            <a:r>
              <a:rPr lang="en-US" sz="2000" dirty="0"/>
              <a:t>PSMC uses the coalescent approach to estimate changes in population size.</a:t>
            </a:r>
          </a:p>
          <a:p>
            <a:r>
              <a:rPr lang="en-US" sz="2000" dirty="0" smtClean="0"/>
              <a:t>Estimating TMRCA </a:t>
            </a:r>
            <a:r>
              <a:rPr lang="en-US" sz="2000" dirty="0"/>
              <a:t>of the two alleles at each locus is used to create a TMRCA distribution across the genome. </a:t>
            </a:r>
            <a:endParaRPr lang="en-US" sz="2000" dirty="0" smtClean="0"/>
          </a:p>
          <a:p>
            <a:r>
              <a:rPr lang="en-US" sz="2000" dirty="0" smtClean="0"/>
              <a:t>Limitations </a:t>
            </a:r>
          </a:p>
          <a:p>
            <a:pPr lvl="1" fontAlgn="base"/>
            <a:r>
              <a:rPr lang="en-US" sz="2000" dirty="0"/>
              <a:t>It doesn’t recover sudden changes in </a:t>
            </a:r>
            <a:r>
              <a:rPr lang="en-US" sz="2000" i="1" dirty="0"/>
              <a:t>N</a:t>
            </a:r>
            <a:r>
              <a:rPr lang="en-US" sz="2000" i="1" baseline="-25000" dirty="0"/>
              <a:t>e</a:t>
            </a:r>
            <a:endParaRPr lang="en-US" sz="2000" dirty="0"/>
          </a:p>
          <a:p>
            <a:pPr lvl="1" fontAlgn="base"/>
            <a:r>
              <a:rPr lang="en-US" sz="2000" dirty="0"/>
              <a:t>Nor does it recover recent changes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0" y="-92333"/>
            <a:ext cx="12192000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1AE0F"/>
                </a:solidFill>
                <a:effectLst/>
                <a:latin typeface="Arial" charset="0"/>
                <a:ea typeface="Georgia" charset="0"/>
                <a:hlinkClick r:id="rId3"/>
              </a:rPr>
              <a:t>  </a:t>
            </a:r>
            <a:endParaRPr kumimoji="0" lang="en-US" altLang="en-US" sz="23800" b="1" i="0" u="none" strike="noStrike" cap="none" normalizeH="0" baseline="0" dirty="0">
              <a:ln>
                <a:noFill/>
              </a:ln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536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 smtClean="0"/>
              <a:t>Part One: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WWWD Genome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10x Chromium platform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29625"/>
            <a:ext cx="12192000" cy="3145536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5380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01" y="535858"/>
            <a:ext cx="8596668" cy="1320800"/>
          </a:xfrm>
        </p:spPr>
        <p:txBody>
          <a:bodyPr/>
          <a:lstStyle/>
          <a:p>
            <a:r>
              <a:rPr lang="en-US" b="1" dirty="0"/>
              <a:t>De Novo Assembly </a:t>
            </a:r>
            <a:r>
              <a:rPr lang="en-US" b="1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361" y="1421322"/>
            <a:ext cx="8596668" cy="4743504"/>
          </a:xfrm>
        </p:spPr>
        <p:txBody>
          <a:bodyPr>
            <a:normAutofit/>
          </a:bodyPr>
          <a:lstStyle/>
          <a:p>
            <a:r>
              <a:rPr lang="en-US" b="1" dirty="0" smtClean="0"/>
              <a:t>supernova </a:t>
            </a:r>
            <a:r>
              <a:rPr lang="en-US" b="1" dirty="0" err="1"/>
              <a:t>mkfastq</a:t>
            </a:r>
            <a:endParaRPr lang="en-US" b="1" dirty="0"/>
          </a:p>
          <a:p>
            <a:pPr lvl="1"/>
            <a:r>
              <a:rPr lang="en-US" dirty="0"/>
              <a:t>Wraps Illumina's BCL file to correctly </a:t>
            </a:r>
            <a:r>
              <a:rPr lang="en-US" dirty="0" err="1"/>
              <a:t>demultiplex</a:t>
            </a:r>
            <a:r>
              <a:rPr lang="en-US" dirty="0"/>
              <a:t> Chromium </a:t>
            </a:r>
            <a:r>
              <a:rPr lang="en-US" dirty="0" smtClean="0"/>
              <a:t>sequenced </a:t>
            </a:r>
            <a:r>
              <a:rPr lang="en-US" dirty="0"/>
              <a:t>samples and to convert data to FASTQ </a:t>
            </a:r>
            <a:r>
              <a:rPr lang="en-US" dirty="0" smtClean="0"/>
              <a:t>for </a:t>
            </a:r>
            <a:r>
              <a:rPr lang="en-US" dirty="0"/>
              <a:t>downstream analysis.</a:t>
            </a:r>
          </a:p>
          <a:p>
            <a:r>
              <a:rPr lang="en-US" b="1" dirty="0" smtClean="0"/>
              <a:t>supernova </a:t>
            </a:r>
            <a:r>
              <a:rPr lang="en-US" b="1" dirty="0"/>
              <a:t>run</a:t>
            </a:r>
          </a:p>
          <a:p>
            <a:pPr lvl="1"/>
            <a:r>
              <a:rPr lang="en-US" dirty="0"/>
              <a:t>Takes FASTQ files containing barcoded reads from supernova </a:t>
            </a:r>
            <a:r>
              <a:rPr lang="en-US" dirty="0" err="1"/>
              <a:t>mkfastq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dirty="0"/>
              <a:t>builds a graph-based assembly.</a:t>
            </a:r>
          </a:p>
          <a:p>
            <a:r>
              <a:rPr lang="en-US" b="1" dirty="0" smtClean="0"/>
              <a:t>supernova </a:t>
            </a:r>
            <a:r>
              <a:rPr lang="en-US" b="1" dirty="0" err="1"/>
              <a:t>mkoutput</a:t>
            </a:r>
            <a:endParaRPr lang="en-US" b="1" dirty="0"/>
          </a:p>
          <a:p>
            <a:pPr lvl="1"/>
            <a:r>
              <a:rPr lang="en-US" dirty="0"/>
              <a:t>Generate a FASTA file representing </a:t>
            </a:r>
            <a:r>
              <a:rPr lang="en-US" dirty="0" smtClean="0"/>
              <a:t>assembly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 smtClean="0"/>
              <a:t>Output styles: </a:t>
            </a:r>
            <a:r>
              <a:rPr lang="en-US" dirty="0"/>
              <a:t>raw, </a:t>
            </a:r>
            <a:r>
              <a:rPr lang="en-US" dirty="0" err="1"/>
              <a:t>megabubbles</a:t>
            </a:r>
            <a:r>
              <a:rPr lang="en-US" dirty="0"/>
              <a:t>, </a:t>
            </a:r>
            <a:r>
              <a:rPr lang="en-US" dirty="0" err="1"/>
              <a:t>pseudohap</a:t>
            </a:r>
            <a:r>
              <a:rPr lang="en-US" dirty="0"/>
              <a:t>, pseudohap2. </a:t>
            </a:r>
            <a:endParaRPr lang="en-US" dirty="0" smtClean="0"/>
          </a:p>
          <a:p>
            <a:pPr lvl="1"/>
            <a:r>
              <a:rPr lang="en-US" dirty="0" smtClean="0"/>
              <a:t>For </a:t>
            </a:r>
            <a:r>
              <a:rPr lang="en-US" dirty="0"/>
              <a:t>this data, </a:t>
            </a:r>
            <a:r>
              <a:rPr lang="en-US" dirty="0" err="1"/>
              <a:t>pseudohap</a:t>
            </a:r>
            <a:r>
              <a:rPr lang="en-US" dirty="0"/>
              <a:t> style was used</a:t>
            </a:r>
            <a:r>
              <a:rPr lang="en-US" dirty="0" smtClean="0"/>
              <a:t>. (single </a:t>
            </a:r>
            <a:r>
              <a:rPr lang="en-US" dirty="0"/>
              <a:t>record per </a:t>
            </a:r>
            <a:r>
              <a:rPr lang="en-US" dirty="0" smtClean="0"/>
              <a:t>scaffold).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773" y="5103761"/>
            <a:ext cx="63500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044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i="1" dirty="0" smtClean="0"/>
              <a:t>Part Two: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Mapping </a:t>
            </a:r>
            <a:r>
              <a:rPr lang="en-US" b="1" dirty="0"/>
              <a:t>Reads to Assembled Genome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082" y="1746521"/>
            <a:ext cx="8596668" cy="3880773"/>
          </a:xfrm>
        </p:spPr>
        <p:txBody>
          <a:bodyPr/>
          <a:lstStyle/>
          <a:p>
            <a:r>
              <a:rPr lang="en-US" sz="2000" dirty="0" smtClean="0"/>
              <a:t>We </a:t>
            </a:r>
            <a:r>
              <a:rPr lang="en-US" sz="2000" dirty="0"/>
              <a:t>assume our sequenced reads were low divergence between the subject (the individual reads from WWWW #510) and the reference (the WWWD genome assembly to which the reads will be mapped).</a:t>
            </a:r>
          </a:p>
          <a:p>
            <a:r>
              <a:rPr lang="en-US" sz="2000" dirty="0"/>
              <a:t>We are looking for genomic </a:t>
            </a:r>
            <a:r>
              <a:rPr lang="en-US" sz="2000" dirty="0" smtClean="0"/>
              <a:t>variation </a:t>
            </a:r>
            <a:r>
              <a:rPr lang="en-US" sz="2000" dirty="0"/>
              <a:t>in WWWD. Small genomic variants such as SNPs (single nucleotide polymorphisms). </a:t>
            </a:r>
            <a:endParaRPr lang="en-US" sz="2000" dirty="0" smtClean="0"/>
          </a:p>
          <a:p>
            <a:r>
              <a:rPr lang="en-US" sz="2000" dirty="0" smtClean="0"/>
              <a:t>By </a:t>
            </a:r>
            <a:r>
              <a:rPr lang="en-US" sz="2000" dirty="0"/>
              <a:t>mapping the reads generated in </a:t>
            </a:r>
            <a:r>
              <a:rPr lang="en-US" sz="2000" dirty="0" smtClean="0"/>
              <a:t>super nova run, to </a:t>
            </a:r>
            <a:r>
              <a:rPr lang="en-US" sz="2000" dirty="0"/>
              <a:t>the assembled diploid genome, we can identify SNPs.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056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Burrows-Wheeler Alignment (BWA) </a:t>
            </a:r>
            <a:r>
              <a:rPr lang="en-US" b="1" dirty="0" smtClean="0"/>
              <a:t>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BWA </a:t>
            </a:r>
            <a:r>
              <a:rPr lang="en-US" sz="2400" dirty="0"/>
              <a:t>is a software package for mapping low-divergent sequences against a large reference genome, such as the WWWD genome produced in PART ONE. </a:t>
            </a:r>
            <a:endParaRPr lang="en-US" sz="2400" dirty="0" smtClean="0"/>
          </a:p>
          <a:p>
            <a:r>
              <a:rPr lang="en-US" sz="2400" dirty="0" smtClean="0"/>
              <a:t>It </a:t>
            </a:r>
            <a:r>
              <a:rPr lang="en-US" sz="2400" dirty="0"/>
              <a:t>consists of three algorithms: BWA-backtrack, BWA-SW and BWA-MEM.</a:t>
            </a:r>
          </a:p>
          <a:p>
            <a:r>
              <a:rPr lang="en-US" sz="2400" dirty="0" smtClean="0"/>
              <a:t>BWA-MEM</a:t>
            </a:r>
            <a:endParaRPr lang="en-US" sz="2400" dirty="0"/>
          </a:p>
          <a:p>
            <a:pPr lvl="1"/>
            <a:r>
              <a:rPr lang="en-US" sz="2000" dirty="0"/>
              <a:t>Recommended for high-quality </a:t>
            </a:r>
            <a:r>
              <a:rPr lang="en-US" sz="2000" dirty="0" smtClean="0"/>
              <a:t>data.</a:t>
            </a:r>
          </a:p>
          <a:p>
            <a:pPr lvl="1"/>
            <a:r>
              <a:rPr lang="en-US" sz="2000" dirty="0" smtClean="0"/>
              <a:t>Best performance 70-100bp reads </a:t>
            </a:r>
            <a:r>
              <a:rPr lang="en-US" sz="2000" dirty="0"/>
              <a:t>(WWWD #510: mean read length = 139.50bp).</a:t>
            </a:r>
          </a:p>
        </p:txBody>
      </p:sp>
    </p:spTree>
    <p:extLst>
      <p:ext uri="{BB962C8B-B14F-4D97-AF65-F5344CB8AC3E}">
        <p14:creationId xmlns:p14="http://schemas.microsoft.com/office/powerpoint/2010/main" val="1880409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529751"/>
          </a:xfrm>
        </p:spPr>
        <p:txBody>
          <a:bodyPr>
            <a:normAutofit fontScale="90000"/>
          </a:bodyPr>
          <a:lstStyle/>
          <a:p>
            <a:r>
              <a:rPr lang="en-US" b="1" i="1" dirty="0" smtClean="0"/>
              <a:t>Part Four:</a:t>
            </a:r>
            <a:br>
              <a:rPr lang="en-US" b="1" i="1" dirty="0" smtClean="0"/>
            </a:br>
            <a:r>
              <a:rPr lang="en-US" b="1" i="1" dirty="0" smtClean="0"/>
              <a:t>PSMC </a:t>
            </a:r>
            <a:r>
              <a:rPr lang="en-US" b="1" i="1" dirty="0"/>
              <a:t>Evaluation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587" y="1850039"/>
            <a:ext cx="8596668" cy="3880773"/>
          </a:xfrm>
        </p:spPr>
        <p:txBody>
          <a:bodyPr>
            <a:noAutofit/>
          </a:bodyPr>
          <a:lstStyle/>
          <a:p>
            <a:r>
              <a:rPr lang="en-US" sz="2000" b="1" dirty="0" err="1"/>
              <a:t>SAMtools</a:t>
            </a:r>
            <a:r>
              <a:rPr lang="en-US" sz="2000" b="1" dirty="0"/>
              <a:t> (Sequence Alignment/Map)</a:t>
            </a:r>
          </a:p>
          <a:p>
            <a:pPr lvl="1"/>
            <a:r>
              <a:rPr lang="en-US" sz="2000" dirty="0" err="1"/>
              <a:t>Samtools</a:t>
            </a:r>
            <a:r>
              <a:rPr lang="en-US" sz="2000" dirty="0"/>
              <a:t> is a set of utilities that manipulate alignments in the SAM format.</a:t>
            </a:r>
          </a:p>
          <a:p>
            <a:r>
              <a:rPr lang="en-US" sz="2000" b="1" dirty="0" err="1" smtClean="0"/>
              <a:t>SAMtools</a:t>
            </a:r>
            <a:r>
              <a:rPr lang="en-US" sz="2000" b="1" dirty="0" smtClean="0"/>
              <a:t> </a:t>
            </a:r>
            <a:r>
              <a:rPr lang="en-US" sz="2000" b="1" dirty="0"/>
              <a:t>view</a:t>
            </a:r>
          </a:p>
          <a:p>
            <a:pPr lvl="1"/>
            <a:r>
              <a:rPr lang="en-US" sz="2000" dirty="0"/>
              <a:t>Converting SAM directly to a sorted BAM file.</a:t>
            </a:r>
          </a:p>
          <a:p>
            <a:r>
              <a:rPr lang="en-US" sz="2000" b="1" dirty="0" err="1" smtClean="0"/>
              <a:t>SAMtools</a:t>
            </a:r>
            <a:r>
              <a:rPr lang="en-US" sz="2000" b="1" dirty="0" smtClean="0"/>
              <a:t> </a:t>
            </a:r>
            <a:r>
              <a:rPr lang="en-US" sz="2000" b="1" dirty="0" err="1"/>
              <a:t>mpileup</a:t>
            </a:r>
            <a:endParaRPr lang="en-US" sz="2000" b="1" dirty="0"/>
          </a:p>
          <a:p>
            <a:pPr lvl="1"/>
            <a:r>
              <a:rPr lang="en-US" sz="2000" dirty="0" smtClean="0"/>
              <a:t>This </a:t>
            </a:r>
            <a:r>
              <a:rPr lang="en-US" sz="2000" dirty="0"/>
              <a:t>uses the sorted bam file and WWWD reference </a:t>
            </a:r>
            <a:r>
              <a:rPr lang="en-US" sz="2000" dirty="0" smtClean="0"/>
              <a:t>genome</a:t>
            </a:r>
          </a:p>
          <a:p>
            <a:pPr lvl="1"/>
            <a:r>
              <a:rPr lang="en-US" sz="2000" dirty="0" smtClean="0"/>
              <a:t>generates </a:t>
            </a:r>
            <a:r>
              <a:rPr lang="en-US" sz="2000" dirty="0"/>
              <a:t>an </a:t>
            </a:r>
            <a:r>
              <a:rPr lang="en-US" sz="2000" dirty="0" err="1"/>
              <a:t>mpileup</a:t>
            </a:r>
            <a:r>
              <a:rPr lang="en-US" sz="2000" dirty="0"/>
              <a:t> using </a:t>
            </a:r>
            <a:r>
              <a:rPr lang="en-US" sz="2000" dirty="0" err="1"/>
              <a:t>samtools</a:t>
            </a:r>
            <a:r>
              <a:rPr lang="en-US" sz="2000" dirty="0"/>
              <a:t>, </a:t>
            </a:r>
            <a:endParaRPr lang="en-US" sz="2000" dirty="0" smtClean="0"/>
          </a:p>
          <a:p>
            <a:pPr lvl="1"/>
            <a:r>
              <a:rPr lang="en-US" sz="2000" dirty="0" smtClean="0"/>
              <a:t>calls </a:t>
            </a:r>
            <a:r>
              <a:rPr lang="en-US" sz="2000" dirty="0"/>
              <a:t>the consensus sequence with </a:t>
            </a:r>
            <a:r>
              <a:rPr lang="en-US" sz="2000" dirty="0" err="1"/>
              <a:t>bcftools</a:t>
            </a:r>
            <a:r>
              <a:rPr lang="en-US" sz="2000" dirty="0"/>
              <a:t>, and then </a:t>
            </a:r>
            <a:endParaRPr lang="en-US" sz="2000" dirty="0" smtClean="0"/>
          </a:p>
          <a:p>
            <a:pPr lvl="1"/>
            <a:r>
              <a:rPr lang="en-US" sz="2000" dirty="0" smtClean="0"/>
              <a:t>filters </a:t>
            </a:r>
            <a:r>
              <a:rPr lang="en-US" sz="2000" dirty="0"/>
              <a:t>and converts the consensus to </a:t>
            </a:r>
            <a:r>
              <a:rPr lang="en-US" sz="2000" dirty="0" err="1"/>
              <a:t>fastq</a:t>
            </a:r>
            <a:r>
              <a:rPr lang="en-US" sz="2000" dirty="0"/>
              <a:t> </a:t>
            </a:r>
            <a:r>
              <a:rPr lang="en-US" sz="2000" dirty="0" smtClean="0"/>
              <a:t>format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988218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4695</TotalTime>
  <Words>633</Words>
  <Application>Microsoft Macintosh PowerPoint</Application>
  <PresentationFormat>Widescreen</PresentationFormat>
  <Paragraphs>117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Georgia</vt:lpstr>
      <vt:lpstr>Trebuchet MS</vt:lpstr>
      <vt:lpstr>Wingdings 3</vt:lpstr>
      <vt:lpstr>Arial</vt:lpstr>
      <vt:lpstr>Facet</vt:lpstr>
      <vt:lpstr>White-winged Wood Duck  Genome Assembly and Pairwise Sequentially Markovian Coalescent (PSMC) Evaluation</vt:lpstr>
      <vt:lpstr>Background: White-winged Wood Duck</vt:lpstr>
      <vt:lpstr>White-winged Wood Duck Data</vt:lpstr>
      <vt:lpstr>Background: Pairwise sequentially Markovian Coalescent</vt:lpstr>
      <vt:lpstr>Part One:  WWWD Genome</vt:lpstr>
      <vt:lpstr>De Novo Assembly Software</vt:lpstr>
      <vt:lpstr>Part Two:  Mapping Reads to Assembled Genome </vt:lpstr>
      <vt:lpstr>Burrows-Wheeler Alignment (BWA) Tool</vt:lpstr>
      <vt:lpstr>Part Four: PSMC Evaluation </vt:lpstr>
      <vt:lpstr>PSMC Evaluation</vt:lpstr>
      <vt:lpstr>Acknowledgments 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mycobacterial infection in the White-winged Wood Duck</dc:title>
  <dc:creator>Dustin Foote</dc:creator>
  <cp:lastModifiedBy>Dustin Foote</cp:lastModifiedBy>
  <cp:revision>81</cp:revision>
  <dcterms:created xsi:type="dcterms:W3CDTF">2016-11-14T03:03:02Z</dcterms:created>
  <dcterms:modified xsi:type="dcterms:W3CDTF">2017-12-12T21:42:37Z</dcterms:modified>
</cp:coreProperties>
</file>

<file path=docProps/thumbnail.jpeg>
</file>